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122E-3F1D-44BC-9E21-A65725D9B270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32C5C-451E-44C2-9816-3EA96442FF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122E-3F1D-44BC-9E21-A65725D9B270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32C5C-451E-44C2-9816-3EA96442FF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122E-3F1D-44BC-9E21-A65725D9B270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32C5C-451E-44C2-9816-3EA96442FF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122E-3F1D-44BC-9E21-A65725D9B270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32C5C-451E-44C2-9816-3EA96442FF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122E-3F1D-44BC-9E21-A65725D9B270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32C5C-451E-44C2-9816-3EA96442FF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122E-3F1D-44BC-9E21-A65725D9B270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32C5C-451E-44C2-9816-3EA96442FF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122E-3F1D-44BC-9E21-A65725D9B270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32C5C-451E-44C2-9816-3EA96442FF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122E-3F1D-44BC-9E21-A65725D9B270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32C5C-451E-44C2-9816-3EA96442FF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122E-3F1D-44BC-9E21-A65725D9B270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32C5C-451E-44C2-9816-3EA96442FF3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122E-3F1D-44BC-9E21-A65725D9B270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32C5C-451E-44C2-9816-3EA96442FF3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14122E-3F1D-44BC-9E21-A65725D9B270}" type="datetimeFigureOut">
              <a:rPr lang="en-US" smtClean="0"/>
              <a:t>12/1/2014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0832C5C-451E-44C2-9816-3EA96442FF3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0832C5C-451E-44C2-9816-3EA96442FF3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314122E-3F1D-44BC-9E21-A65725D9B270}" type="datetimeFigureOut">
              <a:rPr lang="en-US" smtClean="0"/>
              <a:t>12/1/2014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Jgrossguth@fedcap.org" TargetMode="External"/><Relationship Id="rId2" Type="http://schemas.openxmlformats.org/officeDocument/2006/relationships/hyperlink" Target="mailto:Jdelangelo@fedcap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Job Coaching in Practice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Transitioning from Professional to Natural Supports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5333999"/>
            <a:ext cx="1619476" cy="6668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95195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Does your Work Culture Promote Social Inclusion?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Orientation &amp; Training</a:t>
            </a:r>
          </a:p>
          <a:p>
            <a:r>
              <a:rPr lang="en-US" dirty="0"/>
              <a:t>Co-workers in </a:t>
            </a:r>
            <a:r>
              <a:rPr lang="en-US" dirty="0" smtClean="0"/>
              <a:t>Similar Jobs</a:t>
            </a:r>
            <a:endParaRPr lang="en-US" dirty="0"/>
          </a:p>
          <a:p>
            <a:r>
              <a:rPr lang="en-US" dirty="0"/>
              <a:t>Rules &amp; </a:t>
            </a:r>
            <a:r>
              <a:rPr lang="en-US" dirty="0" smtClean="0"/>
              <a:t>Policies</a:t>
            </a:r>
            <a:endParaRPr lang="en-US" dirty="0"/>
          </a:p>
          <a:p>
            <a:r>
              <a:rPr lang="en-US" dirty="0"/>
              <a:t>Advancement</a:t>
            </a:r>
          </a:p>
          <a:p>
            <a:r>
              <a:rPr lang="en-US" dirty="0"/>
              <a:t>Uniform/Dress</a:t>
            </a:r>
          </a:p>
          <a:p>
            <a:r>
              <a:rPr lang="en-US" dirty="0"/>
              <a:t>Workplace </a:t>
            </a:r>
            <a:r>
              <a:rPr lang="en-US" dirty="0" smtClean="0"/>
              <a:t>Items</a:t>
            </a:r>
            <a:endParaRPr lang="en-US" dirty="0"/>
          </a:p>
          <a:p>
            <a:r>
              <a:rPr lang="en-US" dirty="0"/>
              <a:t>Pay/Benefits</a:t>
            </a:r>
          </a:p>
          <a:p>
            <a:endParaRPr 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795156"/>
            <a:ext cx="5168712" cy="1904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97710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Does your Work Culture promote Social Inclusion??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/>
              <a:t>Company Programs</a:t>
            </a:r>
          </a:p>
          <a:p>
            <a:r>
              <a:rPr lang="en-US" dirty="0"/>
              <a:t>Performance </a:t>
            </a:r>
            <a:r>
              <a:rPr lang="en-US" dirty="0" smtClean="0"/>
              <a:t>Review</a:t>
            </a:r>
            <a:endParaRPr lang="en-US" dirty="0"/>
          </a:p>
          <a:p>
            <a:r>
              <a:rPr lang="en-US" dirty="0"/>
              <a:t>Feedback Solicited</a:t>
            </a:r>
          </a:p>
          <a:p>
            <a:r>
              <a:rPr lang="en-US" dirty="0"/>
              <a:t>Break Customs</a:t>
            </a:r>
          </a:p>
          <a:p>
            <a:r>
              <a:rPr lang="en-US" dirty="0"/>
              <a:t>Workplace Celebrations</a:t>
            </a:r>
          </a:p>
          <a:p>
            <a:r>
              <a:rPr lang="en-US" dirty="0"/>
              <a:t>Transportation</a:t>
            </a:r>
          </a:p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2362200"/>
            <a:ext cx="3441246" cy="2766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89451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Natural Supports &amp; Social Inclusion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Natural Supports &amp; Social Inclusion: </a:t>
            </a:r>
          </a:p>
          <a:p>
            <a:pPr lvl="1"/>
            <a:r>
              <a:rPr lang="en-US" dirty="0" smtClean="0"/>
              <a:t>Is a Strategy for creating </a:t>
            </a:r>
            <a:r>
              <a:rPr lang="en-US" b="1" dirty="0" smtClean="0"/>
              <a:t>Opportunity</a:t>
            </a:r>
          </a:p>
          <a:p>
            <a:pPr lvl="1"/>
            <a:r>
              <a:rPr lang="en-US" dirty="0" smtClean="0"/>
              <a:t>Promotes successful inclusion into the work culture </a:t>
            </a:r>
          </a:p>
          <a:p>
            <a:pPr lvl="1"/>
            <a:r>
              <a:rPr lang="en-US" dirty="0" smtClean="0"/>
              <a:t>Results in direct hire by employers at competitive wages in integrated jobs  </a:t>
            </a:r>
          </a:p>
          <a:p>
            <a:pPr lvl="1"/>
            <a:r>
              <a:rPr lang="en-US" dirty="0" smtClean="0"/>
              <a:t>Increases Independence</a:t>
            </a:r>
          </a:p>
          <a:p>
            <a:pPr lvl="1"/>
            <a:r>
              <a:rPr lang="en-US" dirty="0" smtClean="0"/>
              <a:t>Is a </a:t>
            </a:r>
            <a:r>
              <a:rPr lang="en-US" dirty="0"/>
              <a:t>S</a:t>
            </a:r>
            <a:r>
              <a:rPr lang="en-US" dirty="0" smtClean="0"/>
              <a:t>trategy for adding value to business </a:t>
            </a:r>
          </a:p>
          <a:p>
            <a:pPr lvl="1"/>
            <a:r>
              <a:rPr lang="en-US" dirty="0" smtClean="0"/>
              <a:t>Reduces long term job coaching supports </a:t>
            </a:r>
          </a:p>
          <a:p>
            <a:endParaRPr lang="en-US" dirty="0" smtClean="0"/>
          </a:p>
          <a:p>
            <a:pPr marL="11430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267200"/>
            <a:ext cx="1981200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12686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Systematic </a:t>
            </a:r>
            <a:r>
              <a:rPr lang="en-US" dirty="0"/>
              <a:t>C</a:t>
            </a:r>
            <a:r>
              <a:rPr lang="en-US" dirty="0" smtClean="0"/>
              <a:t>oaching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14300" indent="0">
              <a:buNone/>
            </a:pPr>
            <a:r>
              <a:rPr lang="en-US" dirty="0" smtClean="0"/>
              <a:t>Let’s focus on </a:t>
            </a:r>
            <a:r>
              <a:rPr lang="en-US" b="1" dirty="0" smtClean="0"/>
              <a:t>6</a:t>
            </a:r>
            <a:r>
              <a:rPr lang="en-US" dirty="0" smtClean="0"/>
              <a:t> Systematic Coaching Strategies:  </a:t>
            </a:r>
          </a:p>
          <a:p>
            <a:r>
              <a:rPr lang="en-US" b="1" dirty="0" smtClean="0"/>
              <a:t>Analysis: </a:t>
            </a:r>
          </a:p>
          <a:p>
            <a:pPr lvl="1"/>
            <a:r>
              <a:rPr lang="en-US" dirty="0" smtClean="0"/>
              <a:t>Work Culture Analysis</a:t>
            </a:r>
          </a:p>
          <a:p>
            <a:pPr lvl="1"/>
            <a:r>
              <a:rPr lang="en-US" dirty="0" smtClean="0"/>
              <a:t>Job &amp; Task Analysis</a:t>
            </a:r>
          </a:p>
          <a:p>
            <a:pPr lvl="1"/>
            <a:r>
              <a:rPr lang="en-US" dirty="0" smtClean="0"/>
              <a:t>Individual Learning Style analysis</a:t>
            </a:r>
          </a:p>
          <a:p>
            <a:r>
              <a:rPr lang="en-US" b="1" dirty="0" smtClean="0"/>
              <a:t>Direct Instruction (Prompts):</a:t>
            </a:r>
          </a:p>
          <a:p>
            <a:pPr lvl="1"/>
            <a:r>
              <a:rPr lang="en-US" dirty="0" smtClean="0"/>
              <a:t>Demonstration 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rror Correction</a:t>
            </a:r>
          </a:p>
          <a:p>
            <a:pPr lvl="1"/>
            <a:r>
              <a:rPr lang="en-US" dirty="0" smtClean="0"/>
              <a:t>Reinforcement</a:t>
            </a:r>
            <a:endParaRPr lang="en-US" dirty="0"/>
          </a:p>
          <a:p>
            <a:r>
              <a:rPr lang="en-US" b="1" dirty="0" smtClean="0"/>
              <a:t>Emergence of </a:t>
            </a:r>
            <a:r>
              <a:rPr lang="en-US" b="1" dirty="0"/>
              <a:t>N</a:t>
            </a:r>
            <a:r>
              <a:rPr lang="en-US" b="1" dirty="0" smtClean="0"/>
              <a:t>atural Supports: </a:t>
            </a:r>
          </a:p>
          <a:p>
            <a:pPr lvl="1"/>
            <a:r>
              <a:rPr lang="en-US" dirty="0" smtClean="0"/>
              <a:t>Natural Cues, </a:t>
            </a:r>
          </a:p>
          <a:p>
            <a:pPr lvl="1"/>
            <a:r>
              <a:rPr lang="en-US" dirty="0" smtClean="0"/>
              <a:t>Natural Reinforces</a:t>
            </a:r>
          </a:p>
          <a:p>
            <a:r>
              <a:rPr lang="en-US" b="1" dirty="0" smtClean="0"/>
              <a:t>Social &amp; Behavioral Skills Training:</a:t>
            </a:r>
          </a:p>
          <a:p>
            <a:pPr lvl="1"/>
            <a:r>
              <a:rPr lang="en-US" dirty="0" smtClean="0"/>
              <a:t>Behavioral Analysis</a:t>
            </a:r>
          </a:p>
          <a:p>
            <a:pPr lvl="1"/>
            <a:r>
              <a:rPr lang="en-US" dirty="0" smtClean="0"/>
              <a:t>Soft Skills Modeling</a:t>
            </a:r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2819400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78276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Systematic Coaching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Self-management: 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echniques &amp; Devices 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elf Prompting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ue </a:t>
            </a:r>
            <a:r>
              <a:rPr lang="en-US" dirty="0"/>
              <a:t>A</a:t>
            </a:r>
            <a:r>
              <a:rPr lang="en-US" dirty="0" smtClean="0"/>
              <a:t>daptation</a:t>
            </a:r>
          </a:p>
          <a:p>
            <a:pPr lvl="1"/>
            <a:r>
              <a:rPr lang="en-US" dirty="0" smtClean="0"/>
              <a:t>Counters &amp; Timers</a:t>
            </a:r>
          </a:p>
          <a:p>
            <a:pPr lvl="1"/>
            <a:r>
              <a:rPr lang="en-US" dirty="0" smtClean="0"/>
              <a:t>Pre-taped Instructions</a:t>
            </a:r>
          </a:p>
          <a:p>
            <a:r>
              <a:rPr lang="en-US" b="1" dirty="0" smtClean="0"/>
              <a:t>Fading: </a:t>
            </a:r>
          </a:p>
          <a:p>
            <a:pPr lvl="1"/>
            <a:r>
              <a:rPr lang="en-US" dirty="0"/>
              <a:t>I</a:t>
            </a:r>
            <a:r>
              <a:rPr lang="en-US" dirty="0" smtClean="0"/>
              <a:t>dentify &amp; use Natural Reinforces</a:t>
            </a:r>
          </a:p>
          <a:p>
            <a:pPr lvl="1"/>
            <a:r>
              <a:rPr lang="en-US" dirty="0"/>
              <a:t>T</a:t>
            </a:r>
            <a:r>
              <a:rPr lang="en-US" dirty="0" smtClean="0"/>
              <a:t>rain </a:t>
            </a:r>
            <a:r>
              <a:rPr lang="en-US" dirty="0"/>
              <a:t>N</a:t>
            </a:r>
            <a:r>
              <a:rPr lang="en-US" dirty="0" smtClean="0"/>
              <a:t>atural Supports</a:t>
            </a:r>
          </a:p>
          <a:p>
            <a:pPr lvl="1"/>
            <a:r>
              <a:rPr lang="en-US" dirty="0"/>
              <a:t>H</a:t>
            </a:r>
            <a:r>
              <a:rPr lang="en-US" dirty="0" smtClean="0"/>
              <a:t>ighlight Environmental Cues</a:t>
            </a:r>
          </a:p>
          <a:p>
            <a:endParaRPr lang="en-US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057400"/>
            <a:ext cx="2231092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20038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Fading: An Active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n-US" sz="2400" b="1" dirty="0" smtClean="0"/>
              <a:t>Fading:  </a:t>
            </a:r>
          </a:p>
          <a:p>
            <a:r>
              <a:rPr lang="en-US" dirty="0" smtClean="0"/>
              <a:t>Is a “build up” of natural supports &amp; interpersonal relationships, RATHER than a reduction of professional supports.</a:t>
            </a:r>
          </a:p>
          <a:p>
            <a:r>
              <a:rPr lang="en-US" dirty="0" smtClean="0"/>
              <a:t>Acts as a bridge of supports for EACH area where individual needs assistance.</a:t>
            </a:r>
          </a:p>
          <a:p>
            <a:r>
              <a:rPr lang="en-US" dirty="0" smtClean="0"/>
              <a:t>Creates self-sustaining supports, rather than a dependency on outside assistance.</a:t>
            </a:r>
          </a:p>
          <a:p>
            <a:r>
              <a:rPr lang="en-US" dirty="0" smtClean="0"/>
              <a:t>Facilitates social inclusion.</a:t>
            </a:r>
          </a:p>
          <a:p>
            <a:r>
              <a:rPr lang="en-US" dirty="0" smtClean="0"/>
              <a:t>Reduces job coaching costs.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0327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Webinar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 smtClean="0"/>
              <a:t>Part IV: Building Career Paths </a:t>
            </a:r>
          </a:p>
          <a:p>
            <a:r>
              <a:rPr lang="en-US" dirty="0" smtClean="0"/>
              <a:t>Job Coach Competency 4: </a:t>
            </a:r>
          </a:p>
          <a:p>
            <a:pPr lvl="1"/>
            <a:r>
              <a:rPr lang="en-US" dirty="0" smtClean="0"/>
              <a:t>Advocacy</a:t>
            </a:r>
          </a:p>
          <a:p>
            <a:pPr lvl="1"/>
            <a:r>
              <a:rPr lang="en-US" dirty="0" smtClean="0"/>
              <a:t>Knowledge of Community Supports </a:t>
            </a:r>
          </a:p>
          <a:p>
            <a:pPr lvl="1"/>
            <a:r>
              <a:rPr lang="en-US" dirty="0" smtClean="0"/>
              <a:t>Transportation </a:t>
            </a:r>
          </a:p>
          <a:p>
            <a:pPr lvl="1"/>
            <a:r>
              <a:rPr lang="en-US" dirty="0" smtClean="0"/>
              <a:t>Use of Supports in the Workplace to Advance Careers  </a:t>
            </a:r>
          </a:p>
          <a:p>
            <a:endParaRPr lang="en-US" dirty="0" smtClean="0"/>
          </a:p>
          <a:p>
            <a:pPr marL="411480" lvl="1" indent="0" algn="ctr">
              <a:buNone/>
            </a:pPr>
            <a:r>
              <a:rPr lang="en-US" b="1" dirty="0" smtClean="0"/>
              <a:t>Thursday, December 4</a:t>
            </a:r>
            <a:r>
              <a:rPr lang="en-US" b="1" baseline="30000" dirty="0" smtClean="0"/>
              <a:t>th</a:t>
            </a:r>
            <a:r>
              <a:rPr lang="en-US" b="1" dirty="0" smtClean="0"/>
              <a:t> from 2:30-3:30pm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276954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 Contact Us!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 smtClean="0"/>
              <a:t>Center for Excellence &amp; Advocacy </a:t>
            </a:r>
          </a:p>
          <a:p>
            <a:pPr marL="114300" indent="0">
              <a:buNone/>
            </a:pPr>
            <a:r>
              <a:rPr lang="en-US" dirty="0" smtClean="0"/>
              <a:t>662 Hartford Avenue </a:t>
            </a:r>
          </a:p>
          <a:p>
            <a:pPr marL="114300" indent="0">
              <a:buNone/>
            </a:pPr>
            <a:r>
              <a:rPr lang="en-US" dirty="0" smtClean="0"/>
              <a:t>Providence, RI 02909 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 smtClean="0"/>
              <a:t>Joanne DelAngelo, Director, Community Based Training </a:t>
            </a:r>
          </a:p>
          <a:p>
            <a:pPr marL="114300" indent="0">
              <a:buNone/>
            </a:pPr>
            <a:r>
              <a:rPr lang="en-US" dirty="0" smtClean="0">
                <a:hlinkClick r:id="rId2"/>
              </a:rPr>
              <a:t>Jdelangelo@fedcap.org</a:t>
            </a:r>
            <a:r>
              <a:rPr lang="en-US" dirty="0" smtClean="0"/>
              <a:t> </a:t>
            </a:r>
          </a:p>
          <a:p>
            <a:pPr marL="114300" indent="0">
              <a:buNone/>
            </a:pPr>
            <a:r>
              <a:rPr lang="en-US" dirty="0" smtClean="0"/>
              <a:t>401.283.1110</a:t>
            </a:r>
          </a:p>
          <a:p>
            <a:pPr marL="114300" indent="0">
              <a:buNone/>
            </a:pPr>
            <a:endParaRPr lang="en-US" dirty="0"/>
          </a:p>
          <a:p>
            <a:pPr marL="114300" indent="0">
              <a:buNone/>
            </a:pPr>
            <a:r>
              <a:rPr lang="en-US" b="1" dirty="0" smtClean="0"/>
              <a:t>Jillian Grossguth, Training Support Coordinator </a:t>
            </a:r>
          </a:p>
          <a:p>
            <a:pPr marL="114300" indent="0">
              <a:buNone/>
            </a:pPr>
            <a:r>
              <a:rPr lang="en-US" dirty="0" smtClean="0">
                <a:hlinkClick r:id="rId3"/>
              </a:rPr>
              <a:t>Jgrossguth@fedcap.org</a:t>
            </a:r>
            <a:r>
              <a:rPr lang="en-US" dirty="0" smtClean="0"/>
              <a:t> </a:t>
            </a:r>
          </a:p>
          <a:p>
            <a:pPr marL="114300" indent="0">
              <a:buNone/>
            </a:pPr>
            <a:r>
              <a:rPr lang="en-US" dirty="0" smtClean="0"/>
              <a:t>401.283.1107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0" y="2057400"/>
            <a:ext cx="1960876" cy="88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8782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Learning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/>
              <a:t>At the completion of this session, participants will be able to:</a:t>
            </a:r>
          </a:p>
          <a:p>
            <a:r>
              <a:rPr lang="en-US" sz="2400" dirty="0" smtClean="0"/>
              <a:t>Identify Natural and Workplace Supports</a:t>
            </a:r>
          </a:p>
          <a:p>
            <a:r>
              <a:rPr lang="en-US" sz="2400" dirty="0" smtClean="0"/>
              <a:t>Demonstrate Strategies for Transitioning from Professional to Natural Supports and promote Social Inclusion</a:t>
            </a:r>
          </a:p>
          <a:p>
            <a:r>
              <a:rPr lang="en-US" sz="2400" dirty="0" smtClean="0"/>
              <a:t>Demonstrate Systematic Coaching Strategies</a:t>
            </a:r>
          </a:p>
          <a:p>
            <a:r>
              <a:rPr lang="en-US" sz="2400" dirty="0" smtClean="0"/>
              <a:t>Define Fading as an Active process of “Building In” Supports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439456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Evolving Role of Job Coach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Trainer of Technical Skills and Workplace Consultant</a:t>
            </a:r>
          </a:p>
          <a:p>
            <a:r>
              <a:rPr lang="en-US" dirty="0" smtClean="0"/>
              <a:t>Relationship Builder and Developer of Natural Supports</a:t>
            </a:r>
          </a:p>
          <a:p>
            <a:r>
              <a:rPr lang="en-US" dirty="0" smtClean="0"/>
              <a:t>Business Analyst and a Business Service Representative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/>
              <a:t>A Community Ambassador and Mentor</a:t>
            </a:r>
          </a:p>
          <a:p>
            <a:r>
              <a:rPr lang="en-US" dirty="0"/>
              <a:t>Functional Capacity Builder and Behavioral  Strategist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800" y="4697245"/>
            <a:ext cx="2057400" cy="13641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1270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Which is </a:t>
            </a:r>
            <a:r>
              <a:rPr lang="en-US" dirty="0"/>
              <a:t>M</a:t>
            </a:r>
            <a:r>
              <a:rPr lang="en-US" dirty="0" smtClean="0"/>
              <a:t>ore Important?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3200" b="1" dirty="0" smtClean="0"/>
              <a:t>As a Job Coach, which is more important: </a:t>
            </a:r>
          </a:p>
          <a:p>
            <a:endParaRPr lang="en-US" b="1" dirty="0"/>
          </a:p>
          <a:p>
            <a:pPr marL="114300" indent="0">
              <a:buNone/>
            </a:pPr>
            <a:r>
              <a:rPr lang="en-US" b="1" dirty="0" smtClean="0"/>
              <a:t>To be a technician to implement all technical skills needed to perform job functions?</a:t>
            </a:r>
          </a:p>
          <a:p>
            <a:pPr marL="114300" indent="0" algn="ctr">
              <a:buNone/>
            </a:pPr>
            <a:r>
              <a:rPr lang="en-US" dirty="0" smtClean="0"/>
              <a:t>OR</a:t>
            </a:r>
            <a:r>
              <a:rPr lang="en-US" b="1" dirty="0" smtClean="0"/>
              <a:t> </a:t>
            </a:r>
          </a:p>
          <a:p>
            <a:pPr marL="114300" indent="0" algn="ctr">
              <a:buNone/>
            </a:pPr>
            <a:endParaRPr lang="en-US" dirty="0" smtClean="0"/>
          </a:p>
          <a:p>
            <a:pPr marL="114300" indent="0">
              <a:buNone/>
            </a:pPr>
            <a:r>
              <a:rPr lang="en-US" b="1" dirty="0" smtClean="0"/>
              <a:t>To develop natural and workplace supports to promote social inclusion?</a:t>
            </a:r>
            <a:endParaRPr lang="en-US" b="1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5105400"/>
            <a:ext cx="1528763" cy="1528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8514662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Equally Important!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Job Coaches we must find a BALANCE of BOTH! This is key for long term employment success.</a:t>
            </a:r>
          </a:p>
          <a:p>
            <a:r>
              <a:rPr lang="en-US" dirty="0" smtClean="0"/>
              <a:t>Good teaching techniques and a strong skill set to develop natural and workplace supports.  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3886200"/>
            <a:ext cx="2590800" cy="2590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134008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 of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Natural Supports: </a:t>
            </a:r>
            <a:r>
              <a:rPr lang="en-US" dirty="0" smtClean="0"/>
              <a:t>Family, friends, co-workers, supervisors, mentors, environmental cues and natural reinforces</a:t>
            </a:r>
          </a:p>
          <a:p>
            <a:pPr marL="114300" indent="0">
              <a:buNone/>
            </a:pPr>
            <a:endParaRPr lang="en-US" dirty="0" smtClean="0"/>
          </a:p>
          <a:p>
            <a:r>
              <a:rPr lang="en-US" b="1" dirty="0" smtClean="0"/>
              <a:t>Workplace Supports</a:t>
            </a:r>
            <a:r>
              <a:rPr lang="en-US" dirty="0" smtClean="0"/>
              <a:t>: Training &amp; Orientation, Human Resources, Management Culture, Career Development,  Labor Unions, EAP, Company Wellness Programs, Social Events/Break times</a:t>
            </a:r>
          </a:p>
          <a:p>
            <a:endParaRPr lang="en-US" dirty="0"/>
          </a:p>
          <a:p>
            <a:pPr marL="11430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495800"/>
            <a:ext cx="2390775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4785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Strategies for Transitioning from Professional to Natural Supports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Actively involve:</a:t>
            </a:r>
          </a:p>
          <a:p>
            <a:pPr lvl="1"/>
            <a:r>
              <a:rPr lang="en-US" dirty="0" smtClean="0"/>
              <a:t>Employer</a:t>
            </a:r>
          </a:p>
          <a:p>
            <a:pPr lvl="1"/>
            <a:r>
              <a:rPr lang="en-US" dirty="0" smtClean="0"/>
              <a:t>Supervisors &amp; </a:t>
            </a:r>
          </a:p>
          <a:p>
            <a:pPr lvl="1"/>
            <a:r>
              <a:rPr lang="en-US" dirty="0" smtClean="0"/>
              <a:t>Co-workers in all aspects of job site technical skills training strategies</a:t>
            </a:r>
          </a:p>
          <a:p>
            <a:r>
              <a:rPr lang="en-US" dirty="0" smtClean="0"/>
              <a:t>Convey the job coach role to employer and co-workers as a:</a:t>
            </a:r>
          </a:p>
          <a:p>
            <a:pPr lvl="1"/>
            <a:r>
              <a:rPr lang="en-US" dirty="0" smtClean="0"/>
              <a:t>Facilitator of supports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 resource consultant</a:t>
            </a:r>
          </a:p>
          <a:p>
            <a:pPr lvl="1"/>
            <a:r>
              <a:rPr lang="en-US" dirty="0" smtClean="0"/>
              <a:t>And a trainer of technical skills.</a:t>
            </a:r>
          </a:p>
          <a:p>
            <a:pPr lvl="1"/>
            <a:endParaRPr lang="en-US" dirty="0"/>
          </a:p>
          <a:p>
            <a:pPr marL="411480" lvl="1" indent="0">
              <a:buNone/>
            </a:pPr>
            <a:r>
              <a:rPr lang="en-US" sz="2400" dirty="0" smtClean="0"/>
              <a:t> …. RATHER than a social service staff assigned to an individual!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88517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4100" dirty="0">
                <a:solidFill>
                  <a:srgbClr val="1F497D"/>
                </a:solidFill>
              </a:rPr>
              <a:t>Strategies for Transitioning from Professional to Natural Supports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Assist employers and co-workers on “how to” best teach new skills and build functional capacity according to individuals’ learning style and personal preferences.</a:t>
            </a:r>
          </a:p>
          <a:p>
            <a:r>
              <a:rPr lang="en-US" dirty="0" smtClean="0"/>
              <a:t>Teach self-management and self-instruction strategies for maintaining performance on tasks.</a:t>
            </a:r>
          </a:p>
          <a:p>
            <a:r>
              <a:rPr lang="en-US" dirty="0" smtClean="0"/>
              <a:t>Identify specific co-workers to seek out when assistance is needed.</a:t>
            </a:r>
          </a:p>
          <a:p>
            <a:r>
              <a:rPr lang="en-US" dirty="0" smtClean="0"/>
              <a:t>Identify and use natural reinforces and environmental cues. 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0" y="4800600"/>
            <a:ext cx="2466975" cy="184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209777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Strategies for transitioning from Professional to Natural Supports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Find and link individual to others in the workplace who share similar interests.</a:t>
            </a:r>
          </a:p>
          <a:p>
            <a:r>
              <a:rPr lang="en-US" dirty="0" smtClean="0"/>
              <a:t>Don’t limit your role as an “attachment” to the individual. </a:t>
            </a:r>
          </a:p>
          <a:p>
            <a:pPr lvl="1"/>
            <a:r>
              <a:rPr lang="en-US" dirty="0" smtClean="0"/>
              <a:t>Expand your presence to support job functions in the work environment.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8571" y="3733800"/>
            <a:ext cx="3238500" cy="29228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68671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232</TotalTime>
  <Words>712</Words>
  <Application>Microsoft Office PowerPoint</Application>
  <PresentationFormat>On-screen Show (4:3)</PresentationFormat>
  <Paragraphs>132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Adjacency</vt:lpstr>
      <vt:lpstr>Job Coaching in Practice</vt:lpstr>
      <vt:lpstr>Learning Objectives</vt:lpstr>
      <vt:lpstr>Evolving Role of Job Coach</vt:lpstr>
      <vt:lpstr>Which is More Important? </vt:lpstr>
      <vt:lpstr>Equally Important! </vt:lpstr>
      <vt:lpstr>Sources of Support</vt:lpstr>
      <vt:lpstr>Strategies for Transitioning from Professional to Natural Supports</vt:lpstr>
      <vt:lpstr>Strategies for Transitioning from Professional to Natural Supports</vt:lpstr>
      <vt:lpstr>Strategies for transitioning from Professional to Natural Supports</vt:lpstr>
      <vt:lpstr>Does your Work Culture Promote Social Inclusion?</vt:lpstr>
      <vt:lpstr>Does your Work Culture promote Social Inclusion??</vt:lpstr>
      <vt:lpstr>Natural Supports &amp; Social Inclusion</vt:lpstr>
      <vt:lpstr>Systematic Coaching Strategies</vt:lpstr>
      <vt:lpstr>Systematic Coaching Strategies</vt:lpstr>
      <vt:lpstr>Fading: An Active Process</vt:lpstr>
      <vt:lpstr>Upcoming Webinar </vt:lpstr>
      <vt:lpstr>Questions? Contact Us!  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Job Coaching in Practice</dc:title>
  <dc:creator>Joanne DelAngelo</dc:creator>
  <cp:lastModifiedBy>Jillian Grossguth</cp:lastModifiedBy>
  <cp:revision>24</cp:revision>
  <cp:lastPrinted>2014-11-29T16:26:14Z</cp:lastPrinted>
  <dcterms:created xsi:type="dcterms:W3CDTF">2014-11-29T14:11:09Z</dcterms:created>
  <dcterms:modified xsi:type="dcterms:W3CDTF">2014-12-01T17:41:54Z</dcterms:modified>
</cp:coreProperties>
</file>